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4" r:id="rId2"/>
    <p:sldId id="263" r:id="rId3"/>
    <p:sldId id="262" r:id="rId4"/>
    <p:sldId id="261" r:id="rId5"/>
    <p:sldId id="259" r:id="rId6"/>
    <p:sldId id="258" r:id="rId7"/>
    <p:sldId id="265" r:id="rId8"/>
    <p:sldId id="267" r:id="rId9"/>
    <p:sldId id="268" r:id="rId10"/>
    <p:sldId id="269" r:id="rId11"/>
    <p:sldId id="25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0E24-D369-4FD1-88FE-77B4C101E284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FB45-4C00-4B9F-8A56-5FC669A0699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0E24-D369-4FD1-88FE-77B4C101E284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FB45-4C00-4B9F-8A56-5FC669A06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0E24-D369-4FD1-88FE-77B4C101E284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FB45-4C00-4B9F-8A56-5FC669A06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0E24-D369-4FD1-88FE-77B4C101E284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FB45-4C00-4B9F-8A56-5FC669A06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0E24-D369-4FD1-88FE-77B4C101E284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FB45-4C00-4B9F-8A56-5FC669A0699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0E24-D369-4FD1-88FE-77B4C101E284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FB45-4C00-4B9F-8A56-5FC669A06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0E24-D369-4FD1-88FE-77B4C101E284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FB45-4C00-4B9F-8A56-5FC669A06996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0E24-D369-4FD1-88FE-77B4C101E284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FB45-4C00-4B9F-8A56-5FC669A06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0E24-D369-4FD1-88FE-77B4C101E284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FB45-4C00-4B9F-8A56-5FC669A06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0E24-D369-4FD1-88FE-77B4C101E284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FB45-4C00-4B9F-8A56-5FC669A0699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0E24-D369-4FD1-88FE-77B4C101E284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FB45-4C00-4B9F-8A56-5FC669A06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F710E24-D369-4FD1-88FE-77B4C101E284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D29FB45-4C00-4B9F-8A56-5FC669A0699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" y="1447800"/>
            <a:ext cx="8458200" cy="4419601"/>
          </a:xfrm>
        </p:spPr>
        <p:txBody>
          <a:bodyPr/>
          <a:lstStyle/>
          <a:p>
            <a:pPr marL="1188720" lvl="5" indent="0">
              <a:buNone/>
            </a:pPr>
            <a:r>
              <a:rPr lang="en-US" sz="3600" dirty="0"/>
              <a:t>NRPC </a:t>
            </a:r>
            <a:r>
              <a:rPr lang="en-US" sz="3600" dirty="0" smtClean="0"/>
              <a:t>SURVEY ON THE USE OF </a:t>
            </a:r>
            <a:r>
              <a:rPr lang="en-US" sz="3600" dirty="0"/>
              <a:t>CAPRADAP, CAPRAD and ETC.</a:t>
            </a:r>
            <a:br>
              <a:rPr lang="en-US" sz="3600" dirty="0"/>
            </a:br>
            <a:endParaRPr lang="en-US" sz="3600" dirty="0" smtClean="0"/>
          </a:p>
          <a:p>
            <a:endParaRPr lang="en-US" dirty="0"/>
          </a:p>
          <a:p>
            <a:pPr lvl="4"/>
            <a:r>
              <a:rPr lang="en-US" sz="3200" dirty="0">
                <a:solidFill>
                  <a:schemeClr val="bg2">
                    <a:lumMod val="75000"/>
                  </a:schemeClr>
                </a:solidFill>
              </a:rPr>
              <a:t>Survey emailed out on April 11, 2018</a:t>
            </a:r>
          </a:p>
          <a:p>
            <a:pPr lvl="4"/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85" y="6049962"/>
            <a:ext cx="12192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41875" y="6488668"/>
            <a:ext cx="40831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National Regional Planning Council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34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Final Survey Question</a:t>
            </a:r>
            <a:endParaRPr lang="en-US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85" y="6049962"/>
            <a:ext cx="12192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41875" y="6488668"/>
            <a:ext cx="40831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National Regional Planning Council</a:t>
            </a:r>
            <a:endParaRPr lang="en-US" dirty="0"/>
          </a:p>
        </p:txBody>
      </p:sp>
      <p:sp>
        <p:nvSpPr>
          <p:cNvPr id="7" name="Content Placeholder 6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5706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Q21. If the training you identified was available at the APCO Conference would you attend?</a:t>
            </a:r>
          </a:p>
          <a:p>
            <a:endParaRPr lang="en-US" dirty="0"/>
          </a:p>
          <a:p>
            <a:r>
              <a:rPr lang="en-US" dirty="0" smtClean="0"/>
              <a:t>Yes, 90%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dirty="0"/>
              <a:t>	</a:t>
            </a:r>
            <a:r>
              <a:rPr lang="en-US" dirty="0" smtClean="0"/>
              <a:t>	</a:t>
            </a:r>
          </a:p>
          <a:p>
            <a:r>
              <a:rPr lang="en-US" dirty="0"/>
              <a:t>	</a:t>
            </a:r>
            <a:r>
              <a:rPr lang="en-US" dirty="0" smtClean="0"/>
              <a:t>	</a:t>
            </a:r>
          </a:p>
          <a:p>
            <a:endParaRPr lang="en-US" dirty="0"/>
          </a:p>
          <a:p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63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85" y="6049962"/>
            <a:ext cx="12192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41875" y="6488668"/>
            <a:ext cx="40831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National Regional Planning Council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828800" y="3429000"/>
            <a:ext cx="587866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/>
              <a:t>ANY </a:t>
            </a:r>
            <a:r>
              <a:rPr lang="en-US" sz="4800" dirty="0" smtClean="0"/>
              <a:t>QUESTIONS ?</a:t>
            </a:r>
            <a:endParaRPr lang="en-US" dirty="0"/>
          </a:p>
        </p:txBody>
      </p:sp>
      <p:sp>
        <p:nvSpPr>
          <p:cNvPr id="7" name="Content Placeholder 6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3120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51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85" y="6049962"/>
            <a:ext cx="12192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41875" y="6488668"/>
            <a:ext cx="40831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National Regional Planning Council</a:t>
            </a:r>
            <a:endParaRPr lang="en-US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81000"/>
            <a:ext cx="90678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311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53399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Percent of RPC’s responding to Survey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85" y="6049962"/>
            <a:ext cx="12192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41875" y="6488668"/>
            <a:ext cx="40831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National Regional Planning Council</a:t>
            </a:r>
            <a:endParaRPr lang="en-US" dirty="0"/>
          </a:p>
        </p:txBody>
      </p:sp>
      <p:sp>
        <p:nvSpPr>
          <p:cNvPr id="7" name="Content Placeholder 6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659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West District – 6/14 = 42%</a:t>
            </a:r>
          </a:p>
          <a:p>
            <a:endParaRPr lang="en-US" sz="2800" dirty="0"/>
          </a:p>
          <a:p>
            <a:r>
              <a:rPr lang="en-US" sz="2800" dirty="0" smtClean="0"/>
              <a:t>North District - 5/14 = 36%</a:t>
            </a:r>
          </a:p>
          <a:p>
            <a:endParaRPr lang="en-US" sz="2800" dirty="0"/>
          </a:p>
          <a:p>
            <a:r>
              <a:rPr lang="en-US" sz="2800" dirty="0" smtClean="0"/>
              <a:t>South District – 8/16 = 50%</a:t>
            </a:r>
          </a:p>
          <a:p>
            <a:endParaRPr lang="en-US" sz="2800" dirty="0"/>
          </a:p>
          <a:p>
            <a:r>
              <a:rPr lang="en-US" sz="2800" dirty="0" smtClean="0"/>
              <a:t>East District -  11/11 = 100%</a:t>
            </a:r>
          </a:p>
          <a:p>
            <a:endParaRPr lang="en-US" sz="2800" dirty="0" smtClean="0"/>
          </a:p>
          <a:p>
            <a:r>
              <a:rPr lang="en-US" sz="2800" dirty="0" smtClean="0"/>
              <a:t>Overall – 30/55 = 55%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1579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Survey Questions 3 - 5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85" y="6049962"/>
            <a:ext cx="12192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41875" y="6488668"/>
            <a:ext cx="40831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National Regional Planning Council</a:t>
            </a:r>
            <a:endParaRPr lang="en-US" dirty="0"/>
          </a:p>
        </p:txBody>
      </p:sp>
      <p:sp>
        <p:nvSpPr>
          <p:cNvPr id="7" name="Content Placeholder 6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Q3.  Is your RPC Currently using CAPRADAP for new Applications</a:t>
            </a:r>
            <a:r>
              <a:rPr lang="en-US" sz="1400" dirty="0" smtClean="0"/>
              <a:t>?</a:t>
            </a:r>
          </a:p>
          <a:p>
            <a:endParaRPr lang="en-US" sz="1400" dirty="0"/>
          </a:p>
          <a:p>
            <a:r>
              <a:rPr lang="en-US" sz="1400" dirty="0" smtClean="0"/>
              <a:t>Yes – 90%</a:t>
            </a:r>
          </a:p>
          <a:p>
            <a:r>
              <a:rPr lang="en-US" sz="1400" dirty="0" smtClean="0"/>
              <a:t>No – 10%</a:t>
            </a:r>
          </a:p>
          <a:p>
            <a:endParaRPr lang="en-US" sz="1400" dirty="0"/>
          </a:p>
          <a:p>
            <a:endParaRPr lang="en-US" sz="1400" dirty="0" smtClean="0"/>
          </a:p>
          <a:p>
            <a:r>
              <a:rPr lang="en-US" sz="1400" b="1" dirty="0" smtClean="0"/>
              <a:t>Q4. Do you plan to use CAPRADAP in the future? If you are not currently using it is there a plan for use; in 1 month, 3 months, 6 months, 1 year, no current plans.</a:t>
            </a:r>
          </a:p>
          <a:p>
            <a:endParaRPr lang="en-US" sz="1400" dirty="0"/>
          </a:p>
          <a:p>
            <a:r>
              <a:rPr lang="en-US" sz="1400" dirty="0" smtClean="0"/>
              <a:t>Of the 10% that said no to Q3, 67% said yes in the near future</a:t>
            </a:r>
          </a:p>
          <a:p>
            <a:endParaRPr lang="en-US" sz="1400" dirty="0"/>
          </a:p>
          <a:p>
            <a:endParaRPr lang="en-US" sz="1400" dirty="0" smtClean="0"/>
          </a:p>
          <a:p>
            <a:r>
              <a:rPr lang="en-US" sz="1400" b="1" dirty="0" smtClean="0"/>
              <a:t>Q5. What media do you accept applications? Identify all (ex. CAPRADAP only, Paper, Electronic, ALL)</a:t>
            </a:r>
          </a:p>
          <a:p>
            <a:endParaRPr lang="en-US" sz="1400" dirty="0"/>
          </a:p>
          <a:p>
            <a:r>
              <a:rPr lang="en-US" sz="1400" dirty="0" smtClean="0"/>
              <a:t>CAPRADAP Only – 33%</a:t>
            </a:r>
          </a:p>
          <a:p>
            <a:r>
              <a:rPr lang="en-US" sz="1400" dirty="0" smtClean="0"/>
              <a:t>Electronic Media which includes CAPRADAP – 95%</a:t>
            </a:r>
          </a:p>
          <a:p>
            <a:r>
              <a:rPr lang="en-US" sz="1400" dirty="0" smtClean="0"/>
              <a:t>Accept Paper Applications as well – 33%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8915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46482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Q.6 How does your RPC distribute applications for evaluation to your committee members?</a:t>
            </a:r>
          </a:p>
          <a:p>
            <a:endParaRPr lang="en-US" dirty="0"/>
          </a:p>
          <a:p>
            <a:r>
              <a:rPr lang="en-US" dirty="0"/>
              <a:t>CAPRADAP</a:t>
            </a:r>
          </a:p>
          <a:p>
            <a:r>
              <a:rPr lang="en-US" dirty="0"/>
              <a:t>Email with attachments</a:t>
            </a:r>
          </a:p>
          <a:p>
            <a:r>
              <a:rPr lang="en-US" dirty="0"/>
              <a:t>Presentation at meeting</a:t>
            </a:r>
          </a:p>
          <a:p>
            <a:endParaRPr lang="en-US" dirty="0"/>
          </a:p>
          <a:p>
            <a:r>
              <a:rPr lang="en-US" b="1" dirty="0"/>
              <a:t>Q.7 Approximately how many business days does it take your RPC to evaluate an application if the application is complete?</a:t>
            </a:r>
          </a:p>
          <a:p>
            <a:endParaRPr lang="en-US" dirty="0"/>
          </a:p>
          <a:p>
            <a:r>
              <a:rPr lang="en-US" dirty="0"/>
              <a:t>Under 30 days – approximately 50%</a:t>
            </a:r>
          </a:p>
          <a:p>
            <a:r>
              <a:rPr lang="en-US" dirty="0"/>
              <a:t>30 to 60 days – 33%</a:t>
            </a:r>
          </a:p>
          <a:p>
            <a:r>
              <a:rPr lang="en-US" dirty="0"/>
              <a:t>More than 60 days – 15%</a:t>
            </a:r>
          </a:p>
          <a:p>
            <a:endParaRPr lang="en-US" dirty="0"/>
          </a:p>
          <a:p>
            <a:r>
              <a:rPr lang="en-US" b="1" dirty="0"/>
              <a:t>Q.8  In what media format do you send an application to an adjacent Region? Identify all that apply.</a:t>
            </a:r>
          </a:p>
          <a:p>
            <a:endParaRPr lang="en-US" dirty="0"/>
          </a:p>
          <a:p>
            <a:r>
              <a:rPr lang="en-US" dirty="0"/>
              <a:t>CAPRADAP</a:t>
            </a:r>
          </a:p>
          <a:p>
            <a:r>
              <a:rPr lang="en-US" dirty="0"/>
              <a:t>Email with attachments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85" y="6049962"/>
            <a:ext cx="12192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41875" y="6488668"/>
            <a:ext cx="40831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National Regional Planning Council</a:t>
            </a:r>
            <a:endParaRPr lang="en-US" dirty="0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61722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Survey Questions 6 - 8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84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49962"/>
            <a:ext cx="12192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066800" y="6488668"/>
            <a:ext cx="40831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National Regional Planning Council</a:t>
            </a:r>
            <a:endParaRPr lang="en-US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52400" y="506896"/>
            <a:ext cx="6172200" cy="609600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Survey Questions 9 - 11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3779" y="1143000"/>
            <a:ext cx="8686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Q9. In your opinion when your RPC sends an application to an Adjacent Region is the application reviewed and approved/denied in a timely manner?</a:t>
            </a:r>
          </a:p>
          <a:p>
            <a:endParaRPr lang="en-US" dirty="0"/>
          </a:p>
          <a:p>
            <a:r>
              <a:rPr lang="en-US" dirty="0" smtClean="0"/>
              <a:t>Yes – 75%</a:t>
            </a:r>
          </a:p>
          <a:p>
            <a:r>
              <a:rPr lang="en-US" dirty="0" smtClean="0"/>
              <a:t>No – 25%</a:t>
            </a:r>
          </a:p>
          <a:p>
            <a:endParaRPr lang="en-US" dirty="0" smtClean="0"/>
          </a:p>
          <a:p>
            <a:r>
              <a:rPr lang="en-US" b="1" dirty="0" smtClean="0"/>
              <a:t>Q10. Approximately how many business days does it take your adjacent region to provide you a decision on an application?</a:t>
            </a:r>
          </a:p>
          <a:p>
            <a:endParaRPr lang="en-US" dirty="0"/>
          </a:p>
          <a:p>
            <a:r>
              <a:rPr lang="en-US" dirty="0" smtClean="0"/>
              <a:t>Less than 10 days – 20%</a:t>
            </a:r>
          </a:p>
          <a:p>
            <a:r>
              <a:rPr lang="en-US" dirty="0" smtClean="0"/>
              <a:t>30 to 60 days – 50%</a:t>
            </a:r>
          </a:p>
          <a:p>
            <a:r>
              <a:rPr lang="en-US" dirty="0" smtClean="0"/>
              <a:t>More than 60 days, Not available or Varies – 30%</a:t>
            </a:r>
          </a:p>
          <a:p>
            <a:endParaRPr lang="en-US" dirty="0"/>
          </a:p>
          <a:p>
            <a:r>
              <a:rPr lang="en-US" b="1" dirty="0" smtClean="0"/>
              <a:t>Q11. Does your RPC use CAPRAD for Media Retention (Current Plan, documents, etc.)?</a:t>
            </a:r>
          </a:p>
          <a:p>
            <a:endParaRPr lang="en-US" dirty="0"/>
          </a:p>
          <a:p>
            <a:r>
              <a:rPr lang="en-US" dirty="0" smtClean="0"/>
              <a:t>Yes – 85%</a:t>
            </a:r>
          </a:p>
          <a:p>
            <a:r>
              <a:rPr lang="en-US" dirty="0" smtClean="0"/>
              <a:t>No – 15%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97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85" y="6049962"/>
            <a:ext cx="12192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41875" y="6488668"/>
            <a:ext cx="40831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National Regional Planning Council</a:t>
            </a:r>
            <a:endParaRPr lang="en-US" dirty="0"/>
          </a:p>
        </p:txBody>
      </p:sp>
      <p:sp>
        <p:nvSpPr>
          <p:cNvPr id="7" name="Title 3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Survey Questions 12 - 14</a:t>
            </a:r>
            <a:endParaRPr lang="en-US" dirty="0"/>
          </a:p>
        </p:txBody>
      </p:sp>
      <p:sp>
        <p:nvSpPr>
          <p:cNvPr id="8" name="Content Placeholder 7"/>
          <p:cNvSpPr txBox="1">
            <a:spLocks noGrp="1"/>
          </p:cNvSpPr>
          <p:nvPr>
            <p:ph idx="1"/>
          </p:nvPr>
        </p:nvSpPr>
        <p:spPr>
          <a:xfrm>
            <a:off x="381000" y="1219200"/>
            <a:ext cx="8229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Q12. Does your RPC plan to use CAPRAD for Media retention in the Future?</a:t>
            </a:r>
          </a:p>
          <a:p>
            <a:r>
              <a:rPr lang="en-US" sz="1800" dirty="0" smtClean="0"/>
              <a:t>For those that responded no to Q11.  50% Yes and 50% No</a:t>
            </a:r>
          </a:p>
          <a:p>
            <a:endParaRPr lang="en-US" sz="1800" dirty="0"/>
          </a:p>
          <a:p>
            <a:r>
              <a:rPr lang="en-US" sz="1800" b="1" dirty="0" smtClean="0"/>
              <a:t>Q13. Does your RPC have a World Wide Web address where it stores RPC current plan(s), applications, documents, </a:t>
            </a:r>
            <a:r>
              <a:rPr lang="en-US" sz="1800" b="1" dirty="0" err="1" smtClean="0"/>
              <a:t>etc</a:t>
            </a:r>
            <a:r>
              <a:rPr lang="en-US" sz="1800" b="1" dirty="0" smtClean="0"/>
              <a:t>: if yes, please provide:</a:t>
            </a:r>
          </a:p>
          <a:p>
            <a:endParaRPr lang="en-US" sz="1800" dirty="0"/>
          </a:p>
          <a:p>
            <a:r>
              <a:rPr lang="en-US" sz="1800" dirty="0" smtClean="0"/>
              <a:t>5 RPC’s responded with a yes – 16%</a:t>
            </a:r>
          </a:p>
          <a:p>
            <a:r>
              <a:rPr lang="en-US" sz="1800" dirty="0" smtClean="0"/>
              <a:t>No – 84%</a:t>
            </a:r>
          </a:p>
          <a:p>
            <a:endParaRPr lang="en-US" sz="1800" dirty="0"/>
          </a:p>
          <a:p>
            <a:r>
              <a:rPr lang="en-US" sz="1800" b="1" dirty="0" smtClean="0"/>
              <a:t>Q14. Do you plan to use the web for document storage and/or CAPRAD, both, continue to use paper files, use computer/server to store documents, other storage media.</a:t>
            </a:r>
          </a:p>
          <a:p>
            <a:r>
              <a:rPr lang="en-US" sz="1800" dirty="0" smtClean="0"/>
              <a:t>CAPRADAP – 90%</a:t>
            </a:r>
          </a:p>
          <a:p>
            <a:r>
              <a:rPr lang="en-US" sz="1800" dirty="0" smtClean="0"/>
              <a:t>Other -10%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6042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419601"/>
          </a:xfrm>
        </p:spPr>
        <p:txBody>
          <a:bodyPr>
            <a:noAutofit/>
          </a:bodyPr>
          <a:lstStyle/>
          <a:p>
            <a:r>
              <a:rPr lang="en-US" sz="1400" b="1" dirty="0"/>
              <a:t>Q15. Does your RPC accept vendor provided application engineering or does your RPC have technical people/committee perform the engineering with some engineering application software?</a:t>
            </a:r>
          </a:p>
          <a:p>
            <a:endParaRPr lang="en-US" sz="1400" dirty="0"/>
          </a:p>
          <a:p>
            <a:r>
              <a:rPr lang="en-US" sz="1400" dirty="0"/>
              <a:t>Accept Vendors – 50%</a:t>
            </a:r>
          </a:p>
          <a:p>
            <a:r>
              <a:rPr lang="en-US" sz="1400" dirty="0"/>
              <a:t>Perform own engineering analysis – 50%</a:t>
            </a:r>
          </a:p>
          <a:p>
            <a:endParaRPr lang="en-US" sz="1400" dirty="0"/>
          </a:p>
          <a:p>
            <a:r>
              <a:rPr lang="en-US" sz="1400" b="1" dirty="0"/>
              <a:t>Q16. What Engineering application software does your RPC use to evaluate applications?</a:t>
            </a:r>
          </a:p>
          <a:p>
            <a:endParaRPr lang="en-US" sz="1400" dirty="0"/>
          </a:p>
          <a:p>
            <a:r>
              <a:rPr lang="en-US" sz="1400" dirty="0"/>
              <a:t>ATDI/Spectrum E – 60%</a:t>
            </a:r>
          </a:p>
          <a:p>
            <a:r>
              <a:rPr lang="en-US" sz="1400" dirty="0" err="1"/>
              <a:t>Comstudy</a:t>
            </a:r>
            <a:r>
              <a:rPr lang="en-US" sz="1400" dirty="0"/>
              <a:t>/Compass – 20%</a:t>
            </a:r>
          </a:p>
          <a:p>
            <a:r>
              <a:rPr lang="en-US" sz="1400" dirty="0"/>
              <a:t>Other or None – 20%</a:t>
            </a:r>
          </a:p>
          <a:p>
            <a:endParaRPr lang="en-US" sz="1400" dirty="0"/>
          </a:p>
          <a:p>
            <a:r>
              <a:rPr lang="en-US" sz="1400" b="1" dirty="0"/>
              <a:t>Q17.  Does your RPC require the applicant provide an import file in Excel or some data format for import into an engineering application?</a:t>
            </a:r>
          </a:p>
          <a:p>
            <a:endParaRPr lang="en-US" sz="1400" dirty="0"/>
          </a:p>
          <a:p>
            <a:r>
              <a:rPr lang="en-US" sz="1400" dirty="0"/>
              <a:t>Yes – 33%</a:t>
            </a:r>
          </a:p>
          <a:p>
            <a:r>
              <a:rPr lang="en-US" sz="1400" dirty="0"/>
              <a:t>No – 67%</a:t>
            </a:r>
          </a:p>
          <a:p>
            <a:endParaRPr lang="en-US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85" y="6049962"/>
            <a:ext cx="12192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41875" y="6488668"/>
            <a:ext cx="40831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National Regional Planning Council</a:t>
            </a:r>
            <a:endParaRPr lang="en-US" dirty="0"/>
          </a:p>
        </p:txBody>
      </p:sp>
      <p:sp>
        <p:nvSpPr>
          <p:cNvPr id="7" name="Title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Survey Questions 15 - 17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6049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85" y="6049962"/>
            <a:ext cx="12192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41875" y="6488668"/>
            <a:ext cx="40831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National Regional Planning Council</a:t>
            </a:r>
            <a:endParaRPr lang="en-US" dirty="0"/>
          </a:p>
        </p:txBody>
      </p:sp>
      <p:sp>
        <p:nvSpPr>
          <p:cNvPr id="7" name="Content Placeholder 6"/>
          <p:cNvSpPr txBox="1">
            <a:spLocks noGrp="1"/>
          </p:cNvSpPr>
          <p:nvPr>
            <p:ph idx="1"/>
          </p:nvPr>
        </p:nvSpPr>
        <p:spPr>
          <a:xfrm>
            <a:off x="381000" y="1295400"/>
            <a:ext cx="8229600" cy="4573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Q18. Does your adjacent region accept the engineering you provided or does the adjacent region perform their own engineering analysis?</a:t>
            </a:r>
          </a:p>
          <a:p>
            <a:endParaRPr lang="en-US" sz="1400" dirty="0"/>
          </a:p>
          <a:p>
            <a:r>
              <a:rPr lang="en-US" sz="1400" dirty="0" smtClean="0"/>
              <a:t>Accept the Regions – 50%</a:t>
            </a:r>
          </a:p>
          <a:p>
            <a:r>
              <a:rPr lang="en-US" sz="1400" dirty="0" smtClean="0"/>
              <a:t>Perform own engineering – 50%</a:t>
            </a:r>
          </a:p>
          <a:p>
            <a:endParaRPr lang="en-US" sz="1400" dirty="0"/>
          </a:p>
          <a:p>
            <a:r>
              <a:rPr lang="en-US" sz="1400" b="1" dirty="0" smtClean="0"/>
              <a:t>Q19. On an annual basis, how many meeting does your RPC hold?</a:t>
            </a:r>
          </a:p>
          <a:p>
            <a:endParaRPr lang="en-US" sz="1400" dirty="0"/>
          </a:p>
          <a:p>
            <a:r>
              <a:rPr lang="en-US" sz="1400" dirty="0" smtClean="0"/>
              <a:t>1 meeting – 50%  (Use Go-to-Meetings, Conference Call Bridge during the year)</a:t>
            </a:r>
          </a:p>
          <a:p>
            <a:r>
              <a:rPr lang="en-US" sz="1400" dirty="0" smtClean="0"/>
              <a:t>2 – 3 meetings - 25%</a:t>
            </a:r>
          </a:p>
          <a:p>
            <a:r>
              <a:rPr lang="en-US" sz="1400" dirty="0" smtClean="0"/>
              <a:t>4 or more – 25%</a:t>
            </a:r>
          </a:p>
          <a:p>
            <a:endParaRPr lang="en-US" sz="1400" dirty="0"/>
          </a:p>
          <a:p>
            <a:r>
              <a:rPr lang="en-US" sz="1400" b="1" dirty="0" smtClean="0"/>
              <a:t>Q20. Is there any training you would like to take as a NRPC member to better utilize any of the tools the NRPC has provided you with? (EX: 601 filing, CAPRAD, CAPRADAP, ATDI Spectrum E, Application guidelines/Loading, </a:t>
            </a:r>
            <a:r>
              <a:rPr lang="en-US" sz="1400" b="1" dirty="0" err="1" smtClean="0"/>
              <a:t>etc</a:t>
            </a:r>
            <a:r>
              <a:rPr lang="en-US" sz="1400" b="1" dirty="0" smtClean="0"/>
              <a:t>)</a:t>
            </a:r>
          </a:p>
          <a:p>
            <a:endParaRPr lang="en-US" sz="1400" dirty="0"/>
          </a:p>
          <a:p>
            <a:r>
              <a:rPr lang="en-US" sz="1400" dirty="0" smtClean="0"/>
              <a:t>CAPRADAP, ATDI/</a:t>
            </a:r>
            <a:r>
              <a:rPr lang="en-US" sz="1400" dirty="0" err="1" smtClean="0"/>
              <a:t>SpectrumE</a:t>
            </a:r>
            <a:r>
              <a:rPr lang="en-US" sz="1400" dirty="0" smtClean="0"/>
              <a:t> and CAPRAD – 75%, yes more training</a:t>
            </a:r>
          </a:p>
          <a:p>
            <a:r>
              <a:rPr lang="en-US" sz="1400" dirty="0" smtClean="0"/>
              <a:t>No, Not at this time. – 25%</a:t>
            </a:r>
            <a:endParaRPr lang="en-US" sz="1400" dirty="0"/>
          </a:p>
        </p:txBody>
      </p:sp>
      <p:sp>
        <p:nvSpPr>
          <p:cNvPr id="8" name="Title 3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533400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Survey Questions 18 - 20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605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124</TotalTime>
  <Words>836</Words>
  <Application>Microsoft Office PowerPoint</Application>
  <PresentationFormat>On-screen Show (4:3)</PresentationFormat>
  <Paragraphs>142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Arial</vt:lpstr>
      <vt:lpstr>Clarity</vt:lpstr>
      <vt:lpstr>PowerPoint Presentation</vt:lpstr>
      <vt:lpstr>PowerPoint Presentation</vt:lpstr>
      <vt:lpstr>Percent of RPC’s responding to Survey</vt:lpstr>
      <vt:lpstr>Survey Questions 3 - 5</vt:lpstr>
      <vt:lpstr>Survey Questions 6 - 8</vt:lpstr>
      <vt:lpstr>PowerPoint Presentation</vt:lpstr>
      <vt:lpstr>Survey Questions 12 - 14</vt:lpstr>
      <vt:lpstr>Survey Questions 15 - 17</vt:lpstr>
      <vt:lpstr>Survey Questions 18 - 20</vt:lpstr>
      <vt:lpstr>Final Survey Question</vt:lpstr>
      <vt:lpstr>Discussion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Bredstrup</dc:creator>
  <cp:lastModifiedBy>Amanda Bredstrup</cp:lastModifiedBy>
  <cp:revision>11</cp:revision>
  <cp:lastPrinted>2018-08-01T16:56:20Z</cp:lastPrinted>
  <dcterms:created xsi:type="dcterms:W3CDTF">2016-07-14T14:14:34Z</dcterms:created>
  <dcterms:modified xsi:type="dcterms:W3CDTF">2018-08-03T10:57:21Z</dcterms:modified>
</cp:coreProperties>
</file>